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6"/>
  </p:notesMasterIdLst>
  <p:handoutMasterIdLst>
    <p:handoutMasterId r:id="rId77"/>
  </p:handoutMasterIdLst>
  <p:sldIdLst>
    <p:sldId id="268" r:id="rId10"/>
    <p:sldId id="380" r:id="rId11"/>
    <p:sldId id="444" r:id="rId12"/>
    <p:sldId id="486" r:id="rId13"/>
    <p:sldId id="388" r:id="rId14"/>
    <p:sldId id="390" r:id="rId15"/>
    <p:sldId id="274" r:id="rId16"/>
    <p:sldId id="333" r:id="rId17"/>
    <p:sldId id="407" r:id="rId18"/>
    <p:sldId id="435" r:id="rId19"/>
    <p:sldId id="436" r:id="rId20"/>
    <p:sldId id="437" r:id="rId21"/>
    <p:sldId id="438" r:id="rId22"/>
    <p:sldId id="439" r:id="rId23"/>
    <p:sldId id="440" r:id="rId24"/>
    <p:sldId id="480" r:id="rId25"/>
    <p:sldId id="341" r:id="rId26"/>
    <p:sldId id="343" r:id="rId27"/>
    <p:sldId id="279" r:id="rId28"/>
    <p:sldId id="280" r:id="rId29"/>
    <p:sldId id="344" r:id="rId30"/>
    <p:sldId id="346" r:id="rId31"/>
    <p:sldId id="347" r:id="rId32"/>
    <p:sldId id="284" r:id="rId33"/>
    <p:sldId id="285" r:id="rId34"/>
    <p:sldId id="286" r:id="rId35"/>
    <p:sldId id="367" r:id="rId36"/>
    <p:sldId id="368" r:id="rId37"/>
    <p:sldId id="369" r:id="rId38"/>
    <p:sldId id="370" r:id="rId39"/>
    <p:sldId id="371" r:id="rId40"/>
    <p:sldId id="354" r:id="rId41"/>
    <p:sldId id="355" r:id="rId42"/>
    <p:sldId id="484"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85" r:id="rId64"/>
    <p:sldId id="478" r:id="rId65"/>
    <p:sldId id="271" r:id="rId66"/>
    <p:sldId id="294" r:id="rId67"/>
    <p:sldId id="298" r:id="rId68"/>
    <p:sldId id="299" r:id="rId69"/>
    <p:sldId id="376" r:id="rId70"/>
    <p:sldId id="381" r:id="rId71"/>
    <p:sldId id="387" r:id="rId72"/>
    <p:sldId id="384" r:id="rId73"/>
    <p:sldId id="385" r:id="rId74"/>
    <p:sldId id="386" r:id="rId7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486"/>
            <p14:sldId id="388"/>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85"/>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57" autoAdjust="0"/>
    <p:restoredTop sz="91005" autoAdjust="0"/>
  </p:normalViewPr>
  <p:slideViewPr>
    <p:cSldViewPr snapToObjects="1">
      <p:cViewPr>
        <p:scale>
          <a:sx n="150" d="100"/>
          <a:sy n="150" d="100"/>
        </p:scale>
        <p:origin x="1344" y="475"/>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326903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14159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90914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2572541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7.png"/><Relationship Id="rId7" Type="http://schemas.openxmlformats.org/officeDocument/2006/relationships/image" Target="../media/image63.jpeg"/><Relationship Id="rId12"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7.png"/><Relationship Id="rId5" Type="http://schemas.openxmlformats.org/officeDocument/2006/relationships/image" Target="../media/image50.png"/><Relationship Id="rId10" Type="http://schemas.openxmlformats.org/officeDocument/2006/relationships/image" Target="../media/image66.png"/><Relationship Id="rId4" Type="http://schemas.openxmlformats.org/officeDocument/2006/relationships/image" Target="../media/image49.png"/><Relationship Id="rId9"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9.png"/><Relationship Id="rId7" Type="http://schemas.openxmlformats.org/officeDocument/2006/relationships/image" Target="../media/image64.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59.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9.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63.jpeg"/><Relationship Id="rId11" Type="http://schemas.openxmlformats.org/officeDocument/2006/relationships/image" Target="../media/image69.png"/><Relationship Id="rId5" Type="http://schemas.openxmlformats.org/officeDocument/2006/relationships/image" Target="../media/image59.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1.png"/><Relationship Id="rId3" Type="http://schemas.openxmlformats.org/officeDocument/2006/relationships/image" Target="../media/image49.png"/><Relationship Id="rId7" Type="http://schemas.openxmlformats.org/officeDocument/2006/relationships/image" Target="../media/image64.png"/><Relationship Id="rId12" Type="http://schemas.openxmlformats.org/officeDocument/2006/relationships/image" Target="../media/image70.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63.jpe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68.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 Id="rId14" Type="http://schemas.openxmlformats.org/officeDocument/2006/relationships/image" Target="../media/image72.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1.png"/><Relationship Id="rId3" Type="http://schemas.openxmlformats.org/officeDocument/2006/relationships/image" Target="../media/image49.png"/><Relationship Id="rId7" Type="http://schemas.openxmlformats.org/officeDocument/2006/relationships/image" Target="../media/image64.png"/><Relationship Id="rId12" Type="http://schemas.openxmlformats.org/officeDocument/2006/relationships/image" Target="../media/image70.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63.jpe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68.png"/><Relationship Id="rId10" Type="http://schemas.openxmlformats.org/officeDocument/2006/relationships/image" Target="../media/image67.png"/><Relationship Id="rId4" Type="http://schemas.openxmlformats.org/officeDocument/2006/relationships/image" Target="../media/image50.png"/><Relationship Id="rId9" Type="http://schemas.openxmlformats.org/officeDocument/2006/relationships/image" Target="../media/image66.png"/><Relationship Id="rId14"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3.jpeg"/><Relationship Id="rId12" Type="http://schemas.openxmlformats.org/officeDocument/2006/relationships/image" Target="../media/image69.png"/><Relationship Id="rId2" Type="http://schemas.openxmlformats.org/officeDocument/2006/relationships/notesSlide" Target="../notesSlides/notesSlide11.xml"/><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7.png"/><Relationship Id="rId5" Type="http://schemas.openxmlformats.org/officeDocument/2006/relationships/image" Target="../media/image50.png"/><Relationship Id="rId15" Type="http://schemas.openxmlformats.org/officeDocument/2006/relationships/image" Target="../media/image72.png"/><Relationship Id="rId10" Type="http://schemas.openxmlformats.org/officeDocument/2006/relationships/image" Target="../media/image66.png"/><Relationship Id="rId4" Type="http://schemas.openxmlformats.org/officeDocument/2006/relationships/image" Target="../media/image49.png"/><Relationship Id="rId9" Type="http://schemas.openxmlformats.org/officeDocument/2006/relationships/image" Target="../media/image65.png"/><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63.jpeg"/><Relationship Id="rId12"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7.png"/><Relationship Id="rId5" Type="http://schemas.openxmlformats.org/officeDocument/2006/relationships/image" Target="../media/image50.png"/><Relationship Id="rId10" Type="http://schemas.openxmlformats.org/officeDocument/2006/relationships/image" Target="../media/image66.png"/><Relationship Id="rId4" Type="http://schemas.openxmlformats.org/officeDocument/2006/relationships/image" Target="../media/image49.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2.png"/><Relationship Id="rId5" Type="http://schemas.microsoft.com/office/2007/relationships/hdphoto" Target="../media/hdphoto10.wdp"/><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7.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49.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7.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49.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7.png"/><Relationship Id="rId7"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49.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93.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49.png"/><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49.png"/><Relationship Id="rId9"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0.png"/><Relationship Id="rId18" Type="http://schemas.openxmlformats.org/officeDocument/2006/relationships/image" Target="../media/image102.png"/><Relationship Id="rId3" Type="http://schemas.openxmlformats.org/officeDocument/2006/relationships/image" Target="../media/image95.png"/><Relationship Id="rId7" Type="http://schemas.openxmlformats.org/officeDocument/2006/relationships/image" Target="../media/image45.png"/><Relationship Id="rId12" Type="http://schemas.openxmlformats.org/officeDocument/2006/relationships/image" Target="../media/image99.png"/><Relationship Id="rId17" Type="http://schemas.openxmlformats.org/officeDocument/2006/relationships/image" Target="../media/image101.png"/><Relationship Id="rId2" Type="http://schemas.openxmlformats.org/officeDocument/2006/relationships/notesSlide" Target="../notesSlides/notesSlide22.xml"/><Relationship Id="rId16"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89.png"/><Relationship Id="rId11" Type="http://schemas.openxmlformats.org/officeDocument/2006/relationships/image" Target="../media/image98.png"/><Relationship Id="rId5" Type="http://schemas.openxmlformats.org/officeDocument/2006/relationships/image" Target="../media/image49.png"/><Relationship Id="rId15" Type="http://schemas.openxmlformats.org/officeDocument/2006/relationships/image" Target="../media/image91.png"/><Relationship Id="rId10" Type="http://schemas.openxmlformats.org/officeDocument/2006/relationships/image" Target="../media/image97.png"/><Relationship Id="rId4" Type="http://schemas.openxmlformats.org/officeDocument/2006/relationships/image" Target="../media/image47.png"/><Relationship Id="rId9" Type="http://schemas.openxmlformats.org/officeDocument/2006/relationships/image" Target="../media/image24.png"/><Relationship Id="rId1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3.png"/><Relationship Id="rId7"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93.png"/><Relationship Id="rId7"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45.png"/><Relationship Id="rId4" Type="http://schemas.openxmlformats.org/officeDocument/2006/relationships/image" Target="../media/image94.png"/><Relationship Id="rId9"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9.png"/><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47.png"/><Relationship Id="rId7" Type="http://schemas.openxmlformats.org/officeDocument/2006/relationships/image" Target="../media/image108.png"/><Relationship Id="rId12"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94.png"/><Relationship Id="rId11" Type="http://schemas.openxmlformats.org/officeDocument/2006/relationships/image" Target="../media/image24.png"/><Relationship Id="rId5" Type="http://schemas.openxmlformats.org/officeDocument/2006/relationships/image" Target="../media/image93.png"/><Relationship Id="rId10" Type="http://schemas.openxmlformats.org/officeDocument/2006/relationships/image" Target="../media/image110.png"/><Relationship Id="rId4" Type="http://schemas.openxmlformats.org/officeDocument/2006/relationships/image" Target="../media/image49.png"/><Relationship Id="rId9"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8.png"/><Relationship Id="rId7"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8.png"/><Relationship Id="rId10"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33.jpeg"/></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1.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32.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2.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2.png"/><Relationship Id="rId9" Type="http://schemas.openxmlformats.org/officeDocument/2006/relationships/image" Target="../media/image119.png"/><Relationship Id="rId14" Type="http://schemas.openxmlformats.org/officeDocument/2006/relationships/image" Target="../media/image123.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3.jpeg"/><Relationship Id="rId12" Type="http://schemas.openxmlformats.org/officeDocument/2006/relationships/image" Target="../media/image69.png"/><Relationship Id="rId2" Type="http://schemas.openxmlformats.org/officeDocument/2006/relationships/notesSlide" Target="../notesSlides/notesSlide34.xml"/><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7.png"/><Relationship Id="rId5" Type="http://schemas.openxmlformats.org/officeDocument/2006/relationships/image" Target="../media/image50.png"/><Relationship Id="rId15" Type="http://schemas.openxmlformats.org/officeDocument/2006/relationships/image" Target="../media/image72.png"/><Relationship Id="rId10" Type="http://schemas.openxmlformats.org/officeDocument/2006/relationships/image" Target="../media/image66.png"/><Relationship Id="rId4" Type="http://schemas.openxmlformats.org/officeDocument/2006/relationships/image" Target="../media/image49.png"/><Relationship Id="rId9" Type="http://schemas.openxmlformats.org/officeDocument/2006/relationships/image" Target="../media/image65.png"/><Relationship Id="rId14"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127.png"/></Relationships>
</file>

<file path=ppt/slides/_rels/slide58.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9.wdp"/><Relationship Id="rId9" Type="http://schemas.openxmlformats.org/officeDocument/2006/relationships/image" Target="../media/image45.png"/></Relationships>
</file>

<file path=ppt/slides/_rels/slide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133.png"/><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7.png"/><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7.png"/><Relationship Id="rId4" Type="http://schemas.microsoft.com/office/2007/relationships/hdphoto" Target="../media/hdphoto11.wdp"/><Relationship Id="rId9" Type="http://schemas.openxmlformats.org/officeDocument/2006/relationships/image" Target="../media/image140.tmp"/></Relationships>
</file>

<file path=ppt/slides/_rels/slide6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2.jpeg"/><Relationship Id="rId5" Type="http://schemas.openxmlformats.org/officeDocument/2006/relationships/image" Target="../media/image137.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8.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jpeg"/><Relationship Id="rId7"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0.jpeg"/><Relationship Id="rId5" Type="http://schemas.openxmlformats.org/officeDocument/2006/relationships/image" Target="../media/image48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UI Security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
            </a:r>
            <a:r>
              <a:rPr lang="en-US" dirty="0" err="1"/>
              <a:t>Attesation</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Dedicated Security Chips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a:t>
            </a:r>
            <a:r>
              <a:rPr lang="en-US"/>
              <a:t>Distributed Enclaves</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input integrity.</a:t>
            </a:r>
          </a:p>
        </p:txBody>
      </p:sp>
      <p:sp>
        <p:nvSpPr>
          <p:cNvPr id="3" name="Date Placeholder 2"/>
          <p:cNvSpPr>
            <a:spLocks noGrp="1"/>
          </p:cNvSpPr>
          <p:nvPr>
            <p:ph type="dt" sz="half" idx="10"/>
          </p:nvPr>
        </p:nvSpPr>
        <p:spPr/>
        <p:txBody>
          <a:bodyPr/>
          <a:lstStyle/>
          <a:p>
            <a:fld id="{11184890-F410-4BF8-B382-3C81288E4DA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ProtectIOn</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a:solidFill>
                    <a:prstClr val="black"/>
                  </a:solidFill>
                  <a:latin typeface="Calibri" panose="020F0502020204030204"/>
                </a:rPr>
                <a:t>ProtectIOn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itle 5"/>
              <p:cNvSpPr>
                <a:spLocks noGrp="1"/>
              </p:cNvSpPr>
              <p:nvPr>
                <p:ph type="title"/>
              </p:nvPr>
            </p:nvSpPr>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mc:Choice xmlns:a14="http://schemas.microsoft.com/office/drawing/2010/main" Requires="a14">
          <p:sp>
            <p:nvSpPr>
              <p:cNvPr id="6" name="Title 5"/>
              <p:cNvSpPr>
                <a:spLocks noGrp="1"/>
              </p:cNvSpPr>
              <p:nvPr>
                <p:ph type="title"/>
              </p:nvPr>
            </p:nvSpPr>
            <p:spPr>
              <a:xfrm>
                <a:off x="323850" y="620714"/>
                <a:ext cx="11537950" cy="972000"/>
              </a:xfrm>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IOHub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1080822" y="5939394"/>
            <a:ext cx="4647491" cy="369332"/>
          </a:xfrm>
          <a:prstGeom prst="rect">
            <a:avLst/>
          </a:prstGeom>
        </p:spPr>
        <p:txBody>
          <a:bodyPr wrap="none">
            <a:spAutoFit/>
          </a:bodyPr>
          <a:lstStyle/>
          <a:p>
            <a:r>
              <a:rPr lang="en-US"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a:xfrm>
            <a:off x="6092825"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715" y="5825271"/>
            <a:ext cx="966910" cy="966910"/>
          </a:xfrm>
          <a:prstGeom prst="rect">
            <a:avLst/>
          </a:prstGeom>
        </p:spPr>
      </p:pic>
      <p:sp>
        <p:nvSpPr>
          <p:cNvPr id="26" name="Rectangle 25">
            <a:extLst>
              <a:ext uri="{FF2B5EF4-FFF2-40B4-BE49-F238E27FC236}">
                <a16:creationId xmlns:a16="http://schemas.microsoft.com/office/drawing/2014/main" id="{46324FBD-BE09-4E11-9C19-1791B473DB0E}"/>
              </a:ext>
            </a:extLst>
          </p:cNvPr>
          <p:cNvSpPr/>
          <p:nvPr/>
        </p:nvSpPr>
        <p:spPr>
          <a:xfrm>
            <a:off x="4862687" y="2479178"/>
            <a:ext cx="954107" cy="369332"/>
          </a:xfrm>
          <a:prstGeom prst="rect">
            <a:avLst/>
          </a:prstGeom>
        </p:spPr>
        <p:txBody>
          <a:bodyPr wrap="none">
            <a:spAutoFit/>
          </a:bodyPr>
          <a:lstStyle/>
          <a:p>
            <a:r>
              <a:rPr lang="en-US" dirty="0"/>
              <a:t>25.16M</a:t>
            </a:r>
          </a:p>
        </p:txBody>
      </p:sp>
      <p:pic>
        <p:nvPicPr>
          <p:cNvPr id="28" name="Picture 27">
            <a:extLst>
              <a:ext uri="{FF2B5EF4-FFF2-40B4-BE49-F238E27FC236}">
                <a16:creationId xmlns:a16="http://schemas.microsoft.com/office/drawing/2014/main" id="{AF044709-3D02-42D0-A5FE-10A1DF0D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267" y="1589050"/>
            <a:ext cx="898865" cy="898865"/>
          </a:xfrm>
          <a:prstGeom prst="rect">
            <a:avLst/>
          </a:prstGeom>
        </p:spPr>
      </p:pic>
      <p:grpSp>
        <p:nvGrpSpPr>
          <p:cNvPr id="29" name="Group 28">
            <a:extLst>
              <a:ext uri="{FF2B5EF4-FFF2-40B4-BE49-F238E27FC236}">
                <a16:creationId xmlns:a16="http://schemas.microsoft.com/office/drawing/2014/main" id="{9E1CEA7C-D05F-471E-BAE7-AD7DDB66F98C}"/>
              </a:ext>
            </a:extLst>
          </p:cNvPr>
          <p:cNvGrpSpPr/>
          <p:nvPr/>
        </p:nvGrpSpPr>
        <p:grpSpPr>
          <a:xfrm>
            <a:off x="7413450" y="1542535"/>
            <a:ext cx="1008413" cy="1314712"/>
            <a:chOff x="1941407" y="2452043"/>
            <a:chExt cx="1008413" cy="1314712"/>
          </a:xfrm>
        </p:grpSpPr>
        <p:sp>
          <p:nvSpPr>
            <p:cNvPr id="30" name="Rectangle 29">
              <a:extLst>
                <a:ext uri="{FF2B5EF4-FFF2-40B4-BE49-F238E27FC236}">
                  <a16:creationId xmlns:a16="http://schemas.microsoft.com/office/drawing/2014/main" id="{8B0095AB-DFBD-422C-8912-D1E7385BB34F}"/>
                </a:ext>
              </a:extLst>
            </p:cNvPr>
            <p:cNvSpPr/>
            <p:nvPr/>
          </p:nvSpPr>
          <p:spPr>
            <a:xfrm>
              <a:off x="1991742" y="3397423"/>
              <a:ext cx="954107" cy="369332"/>
            </a:xfrm>
            <a:prstGeom prst="rect">
              <a:avLst/>
            </a:prstGeom>
          </p:spPr>
          <p:txBody>
            <a:bodyPr wrap="none">
              <a:spAutoFit/>
            </a:bodyPr>
            <a:lstStyle/>
            <a:p>
              <a:r>
                <a:rPr lang="en-US" dirty="0"/>
                <a:t>20.92M</a:t>
              </a:r>
            </a:p>
          </p:txBody>
        </p:sp>
        <p:pic>
          <p:nvPicPr>
            <p:cNvPr id="31" name="Picture 2" descr="File:Firefox logo, 2019.svg - Wikimedia Commons">
              <a:extLst>
                <a:ext uri="{FF2B5EF4-FFF2-40B4-BE49-F238E27FC236}">
                  <a16:creationId xmlns:a16="http://schemas.microsoft.com/office/drawing/2014/main" id="{CB956E3A-5937-4EB4-9532-0E94DED224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1407" y="2452043"/>
              <a:ext cx="1008413" cy="95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58DF65A-A6F6-45DF-A610-B0D3661B6D49}"/>
              </a:ext>
            </a:extLst>
          </p:cNvPr>
          <p:cNvGrpSpPr/>
          <p:nvPr/>
        </p:nvGrpSpPr>
        <p:grpSpPr>
          <a:xfrm>
            <a:off x="9465966" y="1533908"/>
            <a:ext cx="1099570" cy="1314213"/>
            <a:chOff x="4019299" y="2393081"/>
            <a:chExt cx="1099570" cy="1314213"/>
          </a:xfrm>
        </p:grpSpPr>
        <p:sp>
          <p:nvSpPr>
            <p:cNvPr id="33" name="Rectangle 32">
              <a:extLst>
                <a:ext uri="{FF2B5EF4-FFF2-40B4-BE49-F238E27FC236}">
                  <a16:creationId xmlns:a16="http://schemas.microsoft.com/office/drawing/2014/main" id="{164526BF-A421-47C7-8F7A-A376D747BF44}"/>
                </a:ext>
              </a:extLst>
            </p:cNvPr>
            <p:cNvSpPr/>
            <p:nvPr/>
          </p:nvSpPr>
          <p:spPr>
            <a:xfrm>
              <a:off x="4360870" y="3337962"/>
              <a:ext cx="505267" cy="369332"/>
            </a:xfrm>
            <a:prstGeom prst="rect">
              <a:avLst/>
            </a:prstGeom>
          </p:spPr>
          <p:txBody>
            <a:bodyPr wrap="none">
              <a:spAutoFit/>
            </a:bodyPr>
            <a:lstStyle/>
            <a:p>
              <a:r>
                <a:rPr lang="en-US" dirty="0"/>
                <a:t>2M</a:t>
              </a:r>
            </a:p>
          </p:txBody>
        </p:sp>
        <p:pic>
          <p:nvPicPr>
            <p:cNvPr id="34" name="Picture 4" descr="V8 (JavaScript engine) - Wikipedia">
              <a:extLst>
                <a:ext uri="{FF2B5EF4-FFF2-40B4-BE49-F238E27FC236}">
                  <a16:creationId xmlns:a16="http://schemas.microsoft.com/office/drawing/2014/main" id="{316328ED-A957-4EB2-B8D7-8700583A15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488" b="7545"/>
            <a:stretch/>
          </p:blipFill>
          <p:spPr bwMode="auto">
            <a:xfrm>
              <a:off x="4019299" y="2393081"/>
              <a:ext cx="1099570" cy="94527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a:extLst>
              <a:ext uri="{FF2B5EF4-FFF2-40B4-BE49-F238E27FC236}">
                <a16:creationId xmlns:a16="http://schemas.microsoft.com/office/drawing/2014/main" id="{24E84583-D5B7-4E1F-93EE-341B8785C1B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301" t="12097" r="29166" b="14509"/>
          <a:stretch/>
        </p:blipFill>
        <p:spPr>
          <a:xfrm>
            <a:off x="5470481" y="1563114"/>
            <a:ext cx="898866" cy="898866"/>
          </a:xfrm>
          <a:prstGeom prst="rect">
            <a:avLst/>
          </a:prstGeom>
        </p:spPr>
      </p:pic>
      <p:sp>
        <p:nvSpPr>
          <p:cNvPr id="15" name="Rectangle 14">
            <a:extLst>
              <a:ext uri="{FF2B5EF4-FFF2-40B4-BE49-F238E27FC236}">
                <a16:creationId xmlns:a16="http://schemas.microsoft.com/office/drawing/2014/main" id="{0E64E5E6-25F7-4F70-8FF0-4627947D3BF9}"/>
              </a:ext>
            </a:extLst>
          </p:cNvPr>
          <p:cNvSpPr/>
          <p:nvPr/>
        </p:nvSpPr>
        <p:spPr>
          <a:xfrm>
            <a:off x="3579019" y="1524000"/>
            <a:ext cx="7848600" cy="138011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3A6CB76-A1E6-4CC8-8469-949EBE5C5618}"/>
              </a:ext>
            </a:extLst>
          </p:cNvPr>
          <p:cNvSpPr/>
          <p:nvPr/>
        </p:nvSpPr>
        <p:spPr>
          <a:xfrm>
            <a:off x="3579019" y="4633891"/>
            <a:ext cx="7848600" cy="138011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ABD612-7270-4C6B-A5AE-334F37867C23}"/>
              </a:ext>
            </a:extLst>
          </p:cNvPr>
          <p:cNvGrpSpPr/>
          <p:nvPr/>
        </p:nvGrpSpPr>
        <p:grpSpPr>
          <a:xfrm>
            <a:off x="4428223" y="3177383"/>
            <a:ext cx="954107" cy="1309146"/>
            <a:chOff x="6145677" y="2395166"/>
            <a:chExt cx="954107" cy="1309146"/>
          </a:xfrm>
        </p:grpSpPr>
        <p:sp>
          <p:nvSpPr>
            <p:cNvPr id="39" name="Rectangle 38">
              <a:extLst>
                <a:ext uri="{FF2B5EF4-FFF2-40B4-BE49-F238E27FC236}">
                  <a16:creationId xmlns:a16="http://schemas.microsoft.com/office/drawing/2014/main" id="{B549DB14-BE95-428E-BF82-F1D382A278E5}"/>
                </a:ext>
              </a:extLst>
            </p:cNvPr>
            <p:cNvSpPr/>
            <p:nvPr/>
          </p:nvSpPr>
          <p:spPr>
            <a:xfrm>
              <a:off x="6145677" y="3334980"/>
              <a:ext cx="954107" cy="369332"/>
            </a:xfrm>
            <a:prstGeom prst="rect">
              <a:avLst/>
            </a:prstGeom>
          </p:spPr>
          <p:txBody>
            <a:bodyPr wrap="none">
              <a:spAutoFit/>
            </a:bodyPr>
            <a:lstStyle/>
            <a:p>
              <a:r>
                <a:rPr lang="en-US" dirty="0"/>
                <a:t>36.68M</a:t>
              </a:r>
            </a:p>
          </p:txBody>
        </p:sp>
        <p:pic>
          <p:nvPicPr>
            <p:cNvPr id="40" name="Picture 6" descr="AMD, Nvidia ramp up Linux driver support after Valve's ...">
              <a:extLst>
                <a:ext uri="{FF2B5EF4-FFF2-40B4-BE49-F238E27FC236}">
                  <a16:creationId xmlns:a16="http://schemas.microsoft.com/office/drawing/2014/main" id="{59283C2B-5809-4DD0-8E84-E551598CA4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869" r="22475"/>
            <a:stretch/>
          </p:blipFill>
          <p:spPr bwMode="auto">
            <a:xfrm>
              <a:off x="6201723" y="2395166"/>
              <a:ext cx="764914" cy="9031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2883A47-5322-426C-A612-0D8342B61096}"/>
              </a:ext>
            </a:extLst>
          </p:cNvPr>
          <p:cNvGrpSpPr/>
          <p:nvPr/>
        </p:nvGrpSpPr>
        <p:grpSpPr>
          <a:xfrm>
            <a:off x="6655675" y="3054944"/>
            <a:ext cx="1045125" cy="1393989"/>
            <a:chOff x="8063080" y="2282945"/>
            <a:chExt cx="1045125" cy="1393989"/>
          </a:xfrm>
        </p:grpSpPr>
        <p:sp>
          <p:nvSpPr>
            <p:cNvPr id="42" name="Rectangle 41">
              <a:extLst>
                <a:ext uri="{FF2B5EF4-FFF2-40B4-BE49-F238E27FC236}">
                  <a16:creationId xmlns:a16="http://schemas.microsoft.com/office/drawing/2014/main" id="{3EB18614-5BFE-47B6-9831-35DFD9B1CC44}"/>
                </a:ext>
              </a:extLst>
            </p:cNvPr>
            <p:cNvSpPr/>
            <p:nvPr/>
          </p:nvSpPr>
          <p:spPr>
            <a:xfrm>
              <a:off x="8224004" y="3307602"/>
              <a:ext cx="723275" cy="369332"/>
            </a:xfrm>
            <a:prstGeom prst="rect">
              <a:avLst/>
            </a:prstGeom>
          </p:spPr>
          <p:txBody>
            <a:bodyPr wrap="none">
              <a:spAutoFit/>
            </a:bodyPr>
            <a:lstStyle/>
            <a:p>
              <a:r>
                <a:rPr lang="en-US" dirty="0"/>
                <a:t>600K</a:t>
              </a:r>
            </a:p>
          </p:txBody>
        </p:sp>
        <p:pic>
          <p:nvPicPr>
            <p:cNvPr id="43" name="Picture 8" descr="Ubuntu Font and Ubuntu Font Generator">
              <a:extLst>
                <a:ext uri="{FF2B5EF4-FFF2-40B4-BE49-F238E27FC236}">
                  <a16:creationId xmlns:a16="http://schemas.microsoft.com/office/drawing/2014/main" id="{A2EEDBB0-E32B-4F88-8546-F0B8C5A5E62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1F7906B7-2963-4549-B480-2C5278A10A06}"/>
              </a:ext>
            </a:extLst>
          </p:cNvPr>
          <p:cNvSpPr/>
          <p:nvPr/>
        </p:nvSpPr>
        <p:spPr>
          <a:xfrm>
            <a:off x="3579019" y="3102947"/>
            <a:ext cx="7848600" cy="138011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le:Arm logo blue RGB.svg - Wikipedia">
            <a:extLst>
              <a:ext uri="{FF2B5EF4-FFF2-40B4-BE49-F238E27FC236}">
                <a16:creationId xmlns:a16="http://schemas.microsoft.com/office/drawing/2014/main" id="{3CB7CFC7-AB29-4680-9925-2FA2DF4A3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441" t="43130" r="33027" b="42952"/>
          <a:stretch/>
        </p:blipFill>
        <p:spPr bwMode="auto">
          <a:xfrm>
            <a:off x="4753979" y="4724400"/>
            <a:ext cx="1900881" cy="6096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C8ECAFD-343C-4553-9021-46C3AB8EE0B4}"/>
              </a:ext>
            </a:extLst>
          </p:cNvPr>
          <p:cNvSpPr/>
          <p:nvPr/>
        </p:nvSpPr>
        <p:spPr>
          <a:xfrm>
            <a:off x="4777528" y="5216725"/>
            <a:ext cx="1997085" cy="369332"/>
          </a:xfrm>
          <a:prstGeom prst="rect">
            <a:avLst/>
          </a:prstGeom>
        </p:spPr>
        <p:txBody>
          <a:bodyPr wrap="none">
            <a:spAutoFit/>
          </a:bodyPr>
          <a:lstStyle/>
          <a:p>
            <a:r>
              <a:rPr lang="en-US" dirty="0"/>
              <a:t>*Trusted firmware</a:t>
            </a:r>
          </a:p>
        </p:txBody>
      </p:sp>
      <p:sp>
        <p:nvSpPr>
          <p:cNvPr id="47" name="Rectangle 46">
            <a:extLst>
              <a:ext uri="{FF2B5EF4-FFF2-40B4-BE49-F238E27FC236}">
                <a16:creationId xmlns:a16="http://schemas.microsoft.com/office/drawing/2014/main" id="{68BC3313-67D9-46B8-8679-72B8C9ACF718}"/>
              </a:ext>
            </a:extLst>
          </p:cNvPr>
          <p:cNvSpPr/>
          <p:nvPr/>
        </p:nvSpPr>
        <p:spPr>
          <a:xfrm>
            <a:off x="5369550" y="5586057"/>
            <a:ext cx="723275" cy="369332"/>
          </a:xfrm>
          <a:prstGeom prst="rect">
            <a:avLst/>
          </a:prstGeom>
        </p:spPr>
        <p:txBody>
          <a:bodyPr wrap="none">
            <a:spAutoFit/>
          </a:bodyPr>
          <a:lstStyle/>
          <a:p>
            <a:r>
              <a:rPr lang="en-US" dirty="0"/>
              <a:t>333K</a:t>
            </a:r>
          </a:p>
        </p:txBody>
      </p:sp>
      <p:sp>
        <p:nvSpPr>
          <p:cNvPr id="17" name="Rectangle 16">
            <a:extLst>
              <a:ext uri="{FF2B5EF4-FFF2-40B4-BE49-F238E27FC236}">
                <a16:creationId xmlns:a16="http://schemas.microsoft.com/office/drawing/2014/main" id="{8C7B6ACE-2B9F-48C1-BCFC-970CFE14D7A5}"/>
              </a:ext>
            </a:extLst>
          </p:cNvPr>
          <p:cNvSpPr/>
          <p:nvPr/>
        </p:nvSpPr>
        <p:spPr>
          <a:xfrm>
            <a:off x="1685076" y="2029389"/>
            <a:ext cx="1313180" cy="369332"/>
          </a:xfrm>
          <a:prstGeom prst="rect">
            <a:avLst/>
          </a:prstGeom>
        </p:spPr>
        <p:txBody>
          <a:bodyPr wrap="none">
            <a:spAutoFit/>
          </a:bodyPr>
          <a:lstStyle/>
          <a:p>
            <a:r>
              <a:rPr lang="en-US" dirty="0"/>
              <a:t>Application</a:t>
            </a:r>
          </a:p>
        </p:txBody>
      </p:sp>
      <p:sp>
        <p:nvSpPr>
          <p:cNvPr id="49" name="Rectangle 48">
            <a:extLst>
              <a:ext uri="{FF2B5EF4-FFF2-40B4-BE49-F238E27FC236}">
                <a16:creationId xmlns:a16="http://schemas.microsoft.com/office/drawing/2014/main" id="{7F311EB4-CB6A-4364-83F0-7338273BCC63}"/>
              </a:ext>
            </a:extLst>
          </p:cNvPr>
          <p:cNvSpPr/>
          <p:nvPr/>
        </p:nvSpPr>
        <p:spPr>
          <a:xfrm>
            <a:off x="1780819" y="3608336"/>
            <a:ext cx="1197764" cy="369332"/>
          </a:xfrm>
          <a:prstGeom prst="rect">
            <a:avLst/>
          </a:prstGeom>
        </p:spPr>
        <p:txBody>
          <a:bodyPr wrap="none">
            <a:spAutoFit/>
          </a:bodyPr>
          <a:lstStyle/>
          <a:p>
            <a:r>
              <a:rPr lang="en-US" dirty="0"/>
              <a:t>OS/Driver</a:t>
            </a:r>
          </a:p>
        </p:txBody>
      </p:sp>
      <p:sp>
        <p:nvSpPr>
          <p:cNvPr id="50" name="Rectangle 49">
            <a:extLst>
              <a:ext uri="{FF2B5EF4-FFF2-40B4-BE49-F238E27FC236}">
                <a16:creationId xmlns:a16="http://schemas.microsoft.com/office/drawing/2014/main" id="{A060A362-E374-4119-AB45-22499BDFA570}"/>
              </a:ext>
            </a:extLst>
          </p:cNvPr>
          <p:cNvSpPr/>
          <p:nvPr/>
        </p:nvSpPr>
        <p:spPr>
          <a:xfrm>
            <a:off x="1831666" y="5073608"/>
            <a:ext cx="1184940" cy="369332"/>
          </a:xfrm>
          <a:prstGeom prst="rect">
            <a:avLst/>
          </a:prstGeom>
        </p:spPr>
        <p:txBody>
          <a:bodyPr wrap="none">
            <a:spAutoFit/>
          </a:bodyPr>
          <a:lstStyle/>
          <a:p>
            <a:r>
              <a:rPr lang="en-US" dirty="0"/>
              <a:t>Hardware</a:t>
            </a:r>
          </a:p>
        </p:txBody>
      </p:sp>
      <p:pic>
        <p:nvPicPr>
          <p:cNvPr id="1030" name="Picture 6" descr="Nvidia Logo | Symbol, History, PNG (3840*2160)">
            <a:extLst>
              <a:ext uri="{FF2B5EF4-FFF2-40B4-BE49-F238E27FC236}">
                <a16:creationId xmlns:a16="http://schemas.microsoft.com/office/drawing/2014/main" id="{4F77EDFE-8692-4E7E-9595-E37EFF2B33F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060" r="13177"/>
          <a:stretch/>
        </p:blipFill>
        <p:spPr bwMode="auto">
          <a:xfrm>
            <a:off x="8789106" y="3211487"/>
            <a:ext cx="1018431" cy="766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362A631-6203-48D3-8A19-DABA11DF5577}"/>
              </a:ext>
            </a:extLst>
          </p:cNvPr>
          <p:cNvSpPr/>
          <p:nvPr/>
        </p:nvSpPr>
        <p:spPr>
          <a:xfrm>
            <a:off x="9675019" y="3202140"/>
            <a:ext cx="1707519" cy="584775"/>
          </a:xfrm>
          <a:prstGeom prst="rect">
            <a:avLst/>
          </a:prstGeom>
        </p:spPr>
        <p:txBody>
          <a:bodyPr wrap="none">
            <a:spAutoFit/>
          </a:bodyPr>
          <a:lstStyle/>
          <a:p>
            <a:r>
              <a:rPr lang="en-US" dirty="0"/>
              <a:t>Nouveau </a:t>
            </a:r>
          </a:p>
          <a:p>
            <a:r>
              <a:rPr lang="en-US" sz="1400" dirty="0"/>
              <a:t>*Only kernel driver </a:t>
            </a:r>
          </a:p>
        </p:txBody>
      </p:sp>
      <p:sp>
        <p:nvSpPr>
          <p:cNvPr id="53" name="Rectangle 52">
            <a:extLst>
              <a:ext uri="{FF2B5EF4-FFF2-40B4-BE49-F238E27FC236}">
                <a16:creationId xmlns:a16="http://schemas.microsoft.com/office/drawing/2014/main" id="{5105B2BB-5C91-4B97-8090-4B570EEC537B}"/>
              </a:ext>
            </a:extLst>
          </p:cNvPr>
          <p:cNvSpPr/>
          <p:nvPr/>
        </p:nvSpPr>
        <p:spPr>
          <a:xfrm>
            <a:off x="8854090" y="4088605"/>
            <a:ext cx="761747" cy="369332"/>
          </a:xfrm>
          <a:prstGeom prst="rect">
            <a:avLst/>
          </a:prstGeom>
        </p:spPr>
        <p:txBody>
          <a:bodyPr wrap="none">
            <a:spAutoFit/>
          </a:bodyPr>
          <a:lstStyle/>
          <a:p>
            <a:r>
              <a:rPr lang="en-US" dirty="0"/>
              <a:t>3.6 M</a:t>
            </a:r>
          </a:p>
        </p:txBody>
      </p:sp>
      <p:sp>
        <p:nvSpPr>
          <p:cNvPr id="54" name="Rectangle 53">
            <a:extLst>
              <a:ext uri="{FF2B5EF4-FFF2-40B4-BE49-F238E27FC236}">
                <a16:creationId xmlns:a16="http://schemas.microsoft.com/office/drawing/2014/main" id="{AE150A8A-5338-4AFB-8326-01DB74A5CD79}"/>
              </a:ext>
            </a:extLst>
          </p:cNvPr>
          <p:cNvSpPr/>
          <p:nvPr/>
        </p:nvSpPr>
        <p:spPr>
          <a:xfrm>
            <a:off x="7871604" y="5079162"/>
            <a:ext cx="2877711" cy="369332"/>
          </a:xfrm>
          <a:prstGeom prst="rect">
            <a:avLst/>
          </a:prstGeom>
        </p:spPr>
        <p:txBody>
          <a:bodyPr wrap="none">
            <a:spAutoFit/>
          </a:bodyPr>
          <a:lstStyle/>
          <a:p>
            <a:r>
              <a:rPr lang="en-US" dirty="0"/>
              <a:t>Other proprietary firmware</a:t>
            </a:r>
          </a:p>
        </p:txBody>
      </p:sp>
    </p:spTree>
    <p:extLst>
      <p:ext uri="{BB962C8B-B14F-4D97-AF65-F5344CB8AC3E}">
        <p14:creationId xmlns:p14="http://schemas.microsoft.com/office/powerpoint/2010/main" val="1213451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5</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Has to be triggered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How it fits with the rest of the work?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5FE433-91AC-4D9F-9F20-A4EA4E76E2AB}"/>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6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pPr lvl="1"/>
            <a:endParaRPr lang="en-US" dirty="0"/>
          </a:p>
          <a:p>
            <a:r>
              <a:rPr lang="en-US" dirty="0"/>
              <a:t>Existing trusted path solutions</a:t>
            </a:r>
          </a:p>
          <a:p>
            <a:endParaRPr lang="en-US" dirty="0"/>
          </a:p>
          <a:p>
            <a:r>
              <a:rPr lang="en-US" dirty="0"/>
              <a:t>Fundamental security properties</a:t>
            </a:r>
          </a:p>
          <a:p>
            <a:endParaRPr lang="en-US" dirty="0"/>
          </a:p>
          <a:p>
            <a:r>
              <a:rPr lang="en-US" dirty="0"/>
              <a:t>Human perception</a:t>
            </a:r>
          </a:p>
          <a:p>
            <a:pPr lvl="1"/>
            <a:r>
              <a:rPr lang="en-US" dirty="0"/>
              <a:t>Different mechanisms for Integrity, and confidentiality</a:t>
            </a:r>
          </a:p>
          <a:p>
            <a:endParaRPr lang="en-US"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5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074"/>
                                        </p:tgtEl>
                                        <p:attrNameLst>
                                          <p:attrName>style.visibility</p:attrName>
                                        </p:attrNameLst>
                                      </p:cBhvr>
                                      <p:to>
                                        <p:strVal val="visible"/>
                                      </p:to>
                                    </p:set>
                                    <p:animEffect transition="in" filter="fade">
                                      <p:cBhvr>
                                        <p:cTn id="100" dur="500"/>
                                        <p:tgtEl>
                                          <p:spTgt spid="3074"/>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fade">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73"/>
                                        </p:tgtEl>
                                      </p:cBhvr>
                                    </p:animEffect>
                                    <p:set>
                                      <p:cBhvr>
                                        <p:cTn id="127" dur="1" fill="hold">
                                          <p:stCondLst>
                                            <p:cond delay="499"/>
                                          </p:stCondLst>
                                        </p:cTn>
                                        <p:tgtEl>
                                          <p:spTgt spid="73"/>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8</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24010</TotalTime>
  <Words>3063</Words>
  <Application>Microsoft Office PowerPoint</Application>
  <PresentationFormat>Custom</PresentationFormat>
  <Paragraphs>834</Paragraphs>
  <Slides>66</Slides>
  <Notes>39</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66</vt:i4>
      </vt:variant>
    </vt:vector>
  </HeadingPairs>
  <TitlesOfParts>
    <vt:vector size="8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Large TCB → Large Attack Surface</vt:lpstr>
      <vt:lpstr>Concrete Attack Scenario</vt:lpstr>
      <vt:lpstr>Remote Trusted path for IO</vt:lpstr>
      <vt:lpstr>Trusted Execution Environment (TEE) </vt:lpstr>
      <vt:lpstr>Disaggregated computing</vt:lpstr>
      <vt:lpstr>My Contribution: UI Security</vt:lpstr>
      <vt:lpstr>My Contribution: Relay Attacks on Remote Attesation</vt:lpstr>
      <vt:lpstr>My Contribution: Dedicated Security Chips</vt:lpstr>
      <vt:lpstr>My Contribution: Distributed Enclaves</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Server → IOHub Communication</vt:lpstr>
      <vt:lpstr>IO Integrity – Server → IOHub Communication</vt:lpstr>
      <vt:lpstr>IO Integrity – IOHub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How it fits with the rest of the work?</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Dhar  Aritra</cp:lastModifiedBy>
  <cp:revision>768</cp:revision>
  <cp:lastPrinted>2013-06-08T11:22:51Z</cp:lastPrinted>
  <dcterms:created xsi:type="dcterms:W3CDTF">2019-12-03T10:53:56Z</dcterms:created>
  <dcterms:modified xsi:type="dcterms:W3CDTF">2021-07-02T15:06:37Z</dcterms:modified>
</cp:coreProperties>
</file>